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201"/>
    <a:srgbClr val="CCFF66"/>
    <a:srgbClr val="99FF66"/>
    <a:srgbClr val="0000A8"/>
    <a:srgbClr val="FFFF99"/>
    <a:srgbClr val="FFCC66"/>
    <a:srgbClr val="FFFFCC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3705" autoAdjust="0"/>
  </p:normalViewPr>
  <p:slideViewPr>
    <p:cSldViewPr snapToGrid="0">
      <p:cViewPr varScale="1">
        <p:scale>
          <a:sx n="76" d="100"/>
          <a:sy n="76" d="100"/>
        </p:scale>
        <p:origin x="3341" y="67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18831" cy="495030"/>
          </a:xfrm>
          <a:prstGeom prst="rect">
            <a:avLst/>
          </a:prstGeom>
        </p:spPr>
        <p:txBody>
          <a:bodyPr vert="horz" lIns="91392" tIns="45696" rIns="91392" bIns="456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5030"/>
          </a:xfrm>
          <a:prstGeom prst="rect">
            <a:avLst/>
          </a:prstGeom>
        </p:spPr>
        <p:txBody>
          <a:bodyPr vert="horz" lIns="91392" tIns="45696" rIns="91392" bIns="45696" rtlCol="0"/>
          <a:lstStyle>
            <a:lvl1pPr algn="r">
              <a:defRPr sz="1200"/>
            </a:lvl1pPr>
          </a:lstStyle>
          <a:p>
            <a:fld id="{47ABB6AE-E74C-4696-8EA7-058455794303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6" rIns="91392" bIns="4569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1"/>
          </a:xfrm>
          <a:prstGeom prst="rect">
            <a:avLst/>
          </a:prstGeom>
        </p:spPr>
        <p:txBody>
          <a:bodyPr vert="horz" lIns="91392" tIns="45696" rIns="91392" bIns="4569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1288"/>
            <a:ext cx="2918831" cy="495029"/>
          </a:xfrm>
          <a:prstGeom prst="rect">
            <a:avLst/>
          </a:prstGeom>
        </p:spPr>
        <p:txBody>
          <a:bodyPr vert="horz" lIns="91392" tIns="45696" rIns="91392" bIns="456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9" y="9371288"/>
            <a:ext cx="2918831" cy="495029"/>
          </a:xfrm>
          <a:prstGeom prst="rect">
            <a:avLst/>
          </a:prstGeom>
        </p:spPr>
        <p:txBody>
          <a:bodyPr vert="horz" lIns="91392" tIns="45696" rIns="91392" bIns="45696" rtlCol="0" anchor="b"/>
          <a:lstStyle>
            <a:lvl1pPr algn="r">
              <a:defRPr sz="1200"/>
            </a:lvl1pPr>
          </a:lstStyle>
          <a:p>
            <a:fld id="{C45EC57F-CFB3-4E6A-8CD3-51E4CF92E3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80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12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12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6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02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5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7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2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4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97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6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5458-9724-43AA-A4AC-81F774265CA6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5CBD-941E-4BB0-B77A-3EB265F97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69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レーム 3"/>
          <p:cNvSpPr/>
          <p:nvPr/>
        </p:nvSpPr>
        <p:spPr>
          <a:xfrm>
            <a:off x="5864" y="0"/>
            <a:ext cx="6864667" cy="9925677"/>
          </a:xfrm>
          <a:prstGeom prst="frame">
            <a:avLst>
              <a:gd name="adj1" fmla="val 2202"/>
            </a:avLst>
          </a:prstGeom>
          <a:pattFill prst="plaid">
            <a:fgClr>
              <a:srgbClr val="00920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1822" y="839198"/>
            <a:ext cx="66327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北海道職員（農政部）</a:t>
            </a:r>
            <a:endParaRPr lang="en-US" altLang="ja-JP" sz="4400" dirty="0" smtClean="0">
              <a:ln w="12700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400" cap="none" spc="0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内定者</a:t>
            </a:r>
            <a:r>
              <a:rPr lang="ja-JP" altLang="en-US" sz="4400" dirty="0" smtClean="0">
                <a:ln w="12700">
                  <a:solidFill>
                    <a:srgbClr val="009201"/>
                  </a:solidFill>
                  <a:prstDash val="solid"/>
                </a:ln>
                <a:solidFill>
                  <a:srgbClr val="00920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Ｗｅｂ</a:t>
            </a:r>
            <a:r>
              <a:rPr lang="ja-JP" altLang="en-US" sz="4400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交流会</a:t>
            </a:r>
            <a:endParaRPr lang="en-US" altLang="ja-JP" sz="4400" dirty="0" smtClean="0">
              <a:ln w="12700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88131" y="2180994"/>
            <a:ext cx="197483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 smtClean="0">
                <a:ln w="12700">
                  <a:noFill/>
                  <a:prstDash val="solid"/>
                </a:ln>
                <a:solidFill>
                  <a:srgbClr val="00920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のご案内</a:t>
            </a:r>
            <a:endParaRPr lang="en-US" altLang="ja-JP" sz="2800" b="1" dirty="0" smtClean="0">
              <a:ln w="12700">
                <a:noFill/>
                <a:prstDash val="solid"/>
              </a:ln>
              <a:solidFill>
                <a:srgbClr val="00920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6" y="1901809"/>
            <a:ext cx="888376" cy="106106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847871" y="4864188"/>
            <a:ext cx="510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１２月１２日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（月）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　１２月１６日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（金）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u="heavy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10:00~11:30</a:t>
            </a:r>
            <a:r>
              <a:rPr lang="ja-JP" altLang="en-US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又は</a:t>
            </a:r>
            <a:r>
              <a:rPr lang="en-US" altLang="ja-JP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13:30~15:00</a:t>
            </a:r>
            <a:r>
              <a:rPr lang="ja-JP" altLang="en-US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u="heavy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600" u="heavy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8526" y="4428339"/>
            <a:ext cx="1425289" cy="3436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marL="36000" algn="dist"/>
            <a:r>
              <a:rPr kumimoji="1" lang="ja-JP" altLang="en-US" sz="1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開催予定日時</a:t>
            </a:r>
            <a:endParaRPr kumimoji="1" lang="ja-JP" altLang="en-US" sz="1400" b="1" dirty="0">
              <a:ln w="12700">
                <a:noFill/>
                <a:prstDash val="solid"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1506" y="6111039"/>
            <a:ext cx="4005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自己紹介</a:t>
            </a:r>
            <a:endParaRPr lang="en-US" altLang="ja-JP" sz="16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グループワーク（クイズ、目標設定・発表）</a:t>
            </a:r>
            <a:endParaRPr lang="en-US" altLang="ja-JP" sz="16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質疑応答・自由交流</a:t>
            </a:r>
            <a:endParaRPr lang="en-US" altLang="ja-JP" sz="16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8526" y="5765222"/>
            <a:ext cx="1060309" cy="3371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marL="36000" algn="dist"/>
            <a:r>
              <a:rPr kumimoji="1" lang="ja-JP" altLang="en-US" sz="1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endParaRPr kumimoji="1" lang="ja-JP" altLang="en-US" sz="1400" b="1" dirty="0">
              <a:ln w="12700">
                <a:noFill/>
                <a:prstDash val="solid"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円形吹き出し 21"/>
          <p:cNvSpPr/>
          <p:nvPr/>
        </p:nvSpPr>
        <p:spPr>
          <a:xfrm>
            <a:off x="2043645" y="3954055"/>
            <a:ext cx="1761067" cy="788419"/>
          </a:xfrm>
          <a:prstGeom prst="wedgeEllipseCallout">
            <a:avLst>
              <a:gd name="adj1" fmla="val -58796"/>
              <a:gd name="adj2" fmla="val 30978"/>
            </a:avLst>
          </a:prstGeom>
          <a:noFill/>
          <a:ln>
            <a:solidFill>
              <a:srgbClr val="009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26721" y="4048182"/>
            <a:ext cx="15212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たくさんの人と交流してほしいので、参加者が多い日時に開催します！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3364" y="7416880"/>
            <a:ext cx="1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①申込フォーム又は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コードから、参加希望日時を選択し申込み</a:t>
            </a:r>
            <a:r>
              <a:rPr lang="en-US" altLang="ja-JP" sz="1200" spc="-150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spc="-150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複数選択可</a:t>
            </a:r>
            <a:r>
              <a:rPr lang="en-US" altLang="ja-JP" sz="1200" spc="-150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7722" y="7038568"/>
            <a:ext cx="1060309" cy="3371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marL="36000" algn="dist"/>
            <a:r>
              <a:rPr kumimoji="1" lang="ja-JP" altLang="en-US" sz="1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参加方法</a:t>
            </a:r>
            <a:endParaRPr kumimoji="1" lang="ja-JP" altLang="en-US" sz="1400" b="1" dirty="0">
              <a:ln w="12700">
                <a:noFill/>
                <a:prstDash val="solid"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08091" y="7422325"/>
            <a:ext cx="1466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200" spc="-150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開催日の前日までに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ミーティング用の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をメールでお知らせ</a:t>
            </a:r>
            <a:endParaRPr lang="en-US" altLang="ja-JP" sz="12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181623" y="7407447"/>
            <a:ext cx="144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④当日は、ガイダンス開始時間の３分前を目処に、参加してください</a:t>
            </a:r>
            <a:endParaRPr lang="en-US" altLang="ja-JP" sz="12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1803815" y="7559147"/>
            <a:ext cx="313457" cy="358637"/>
          </a:xfrm>
          <a:prstGeom prst="rightArrow">
            <a:avLst/>
          </a:prstGeom>
          <a:pattFill prst="plai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9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3398972" y="7559147"/>
            <a:ext cx="313457" cy="358637"/>
          </a:xfrm>
          <a:prstGeom prst="rightArrow">
            <a:avLst/>
          </a:prstGeom>
          <a:pattFill prst="plai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9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9878" y="8512437"/>
            <a:ext cx="59766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参加申込は、</a:t>
            </a:r>
            <a:r>
              <a:rPr lang="ja-JP" altLang="en-US" sz="1400" b="1" u="sng" spc="-150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１２月４日（日）まで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に行ってください。</a:t>
            </a:r>
            <a:endParaRPr lang="en-US" altLang="ja-JP" sz="12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申込状況によっては、希望する日時に参加できない場合がありますのでご了承ください。</a:t>
            </a:r>
            <a:endParaRPr lang="en-US" altLang="ja-JP" sz="12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8525" y="9309100"/>
            <a:ext cx="1060309" cy="31269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marL="36000" algn="dist"/>
            <a:r>
              <a:rPr kumimoji="1" lang="ja-JP" altLang="en-US" sz="11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</a:t>
            </a:r>
            <a:endParaRPr kumimoji="1" lang="ja-JP" altLang="en-US" sz="1100" b="1" dirty="0">
              <a:ln w="12700">
                <a:noFill/>
                <a:prstDash val="solid"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448031" y="9263906"/>
            <a:ext cx="50557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北海道農政部農政課人事係　担当：西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011-204-5373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nishi.yuuki@pref.hokkaido.lg.jp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4441" y="8187941"/>
            <a:ext cx="5767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申込フォーム</a:t>
            </a:r>
            <a:r>
              <a:rPr lang="en-US" altLang="ja-JP" sz="1200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</a:t>
            </a:r>
            <a:r>
              <a:rPr lang="en-US" altLang="ja-JP" sz="1200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www.harp.lg.jp/7o03Nioq</a:t>
            </a:r>
            <a:r>
              <a:rPr lang="ja-JP" altLang="en-US" sz="1200" spc="-15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00" spc="-15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Picture 2" descr="北海道ロ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079" y="283017"/>
            <a:ext cx="1225020" cy="52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テキスト ボックス 29"/>
          <p:cNvSpPr txBox="1"/>
          <p:nvPr/>
        </p:nvSpPr>
        <p:spPr>
          <a:xfrm>
            <a:off x="1228596" y="2754915"/>
            <a:ext cx="4519160" cy="85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春から</a:t>
            </a:r>
            <a:r>
              <a:rPr kumimoji="1" lang="ja-JP" altLang="en-US" sz="2400" dirty="0" smtClean="0">
                <a:ln w="0"/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共に農政部で働く仲間</a:t>
            </a:r>
            <a:r>
              <a:rPr kumimoji="1" lang="ja-JP" altLang="en-US" sz="2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と</a:t>
            </a:r>
            <a:endParaRPr kumimoji="1" lang="en-US" altLang="ja-JP" sz="2400" dirty="0" smtClean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pPr algn="ctr"/>
            <a:r>
              <a:rPr kumimoji="1" lang="ja-JP" altLang="en-US" sz="2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リモートで交流しませんか！</a:t>
            </a:r>
            <a:endParaRPr kumimoji="1" lang="en-US" altLang="ja-JP" sz="2400" dirty="0" smtClean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14017" y="3573984"/>
            <a:ext cx="4710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　</a:t>
            </a:r>
            <a:r>
              <a:rPr kumimoji="1" lang="ja-JP" altLang="en-US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内定者同士のつながりの機会を提供します。</a:t>
            </a:r>
            <a:endParaRPr kumimoji="1" lang="en-US" altLang="ja-JP" sz="1600" dirty="0" smtClean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66939" y="5595064"/>
            <a:ext cx="15212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農業・普及農業・農業土木職ごとにグループに分かれて実施します。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円形吹き出し 37"/>
          <p:cNvSpPr/>
          <p:nvPr/>
        </p:nvSpPr>
        <p:spPr>
          <a:xfrm>
            <a:off x="1847023" y="5485131"/>
            <a:ext cx="1761067" cy="788419"/>
          </a:xfrm>
          <a:prstGeom prst="wedgeEllipseCallout">
            <a:avLst>
              <a:gd name="adj1" fmla="val -60959"/>
              <a:gd name="adj2" fmla="val 23246"/>
            </a:avLst>
          </a:prstGeom>
          <a:noFill/>
          <a:ln>
            <a:solidFill>
              <a:srgbClr val="009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7879">
            <a:off x="4710064" y="5707827"/>
            <a:ext cx="1374030" cy="1173279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2046881" y="7415662"/>
            <a:ext cx="1441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②申込数から</a:t>
            </a:r>
            <a:r>
              <a:rPr lang="ja-JP" altLang="en-US" sz="1200" spc="-150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開催日を決定し、メールでお知らせ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【12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日頃</a:t>
            </a:r>
            <a:r>
              <a:rPr lang="en-US" altLang="ja-JP" sz="12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41" name="右矢印 40"/>
          <p:cNvSpPr/>
          <p:nvPr/>
        </p:nvSpPr>
        <p:spPr>
          <a:xfrm>
            <a:off x="4939337" y="7551295"/>
            <a:ext cx="313457" cy="358637"/>
          </a:xfrm>
          <a:prstGeom prst="rightArrow">
            <a:avLst/>
          </a:prstGeom>
          <a:pattFill prst="plai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9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348" y="8155327"/>
            <a:ext cx="933450" cy="933450"/>
          </a:xfrm>
          <a:prstGeom prst="rect">
            <a:avLst/>
          </a:prstGeom>
        </p:spPr>
      </p:pic>
      <p:sp>
        <p:nvSpPr>
          <p:cNvPr id="42" name="円形吹き出し 41"/>
          <p:cNvSpPr/>
          <p:nvPr/>
        </p:nvSpPr>
        <p:spPr>
          <a:xfrm>
            <a:off x="1680596" y="6952521"/>
            <a:ext cx="913147" cy="483361"/>
          </a:xfrm>
          <a:prstGeom prst="wedgeEllipseCallout">
            <a:avLst>
              <a:gd name="adj1" fmla="val -60959"/>
              <a:gd name="adj2" fmla="val 23246"/>
            </a:avLst>
          </a:prstGeom>
          <a:noFill/>
          <a:ln>
            <a:solidFill>
              <a:srgbClr val="009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722971" y="6967588"/>
            <a:ext cx="9059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当日の服装は自由です。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-82592" y="299226"/>
            <a:ext cx="5021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採用を希望するみなさまへ</a:t>
            </a:r>
            <a:endParaRPr lang="en-US" altLang="ja-JP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913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1375</TotalTime>
  <Words>272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ＤＦ特太ゴシック体</vt:lpstr>
      <vt:lpstr>ＤＦ平成明朝体W7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北海道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北海道</dc:creator>
  <cp:lastModifiedBy>西＿雄輝</cp:lastModifiedBy>
  <cp:revision>140</cp:revision>
  <cp:lastPrinted>2022-11-18T11:00:43Z</cp:lastPrinted>
  <dcterms:created xsi:type="dcterms:W3CDTF">2019-07-24T03:19:17Z</dcterms:created>
  <dcterms:modified xsi:type="dcterms:W3CDTF">2022-11-21T01:00:28Z</dcterms:modified>
</cp:coreProperties>
</file>